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72" r:id="rId2"/>
    <p:sldId id="265" r:id="rId3"/>
    <p:sldId id="266" r:id="rId4"/>
    <p:sldId id="268" r:id="rId5"/>
    <p:sldId id="269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CBF485-1206-43E8-839F-C6265BBF44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2270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8A5E-21A0-4B7E-AC50-06737F2F0A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839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21131-0743-4316-AC6F-43215FFC73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82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77B54-D1CC-4AFE-B25F-6E311DE342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13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DF99F-CDC0-41B0-A3BE-DF54AE2D82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90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264FD-F77A-41ED-B517-5885620AF8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22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D1332-98C7-4EDC-93B0-48DA4B337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0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0A9B-EE8F-4B71-B760-797BA3AE6B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75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B3948-4684-425C-A8B2-C53DB3D503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07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43766-79DE-4B38-89D9-50292CA975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81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A7D5-AD80-4E08-B8E7-77085D977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255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C9EC3-FDE8-4723-98E5-0823C883A7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96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FA3232-71CE-4108-A465-E0ED815E72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6926" y="0"/>
            <a:ext cx="9137073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chemeClr val="folHlink"/>
                </a:solidFill>
              </a:rPr>
              <a:t>Me llamo __________	Clase 702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7 de diciembre del 2017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295400"/>
            <a:ext cx="89154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29: </a:t>
            </a:r>
            <a:r>
              <a:rPr lang="es-ES_tradnl" altLang="en-US" kern="0" smtClean="0"/>
              <a:t>¿Tienes que estudiar para los exámenes?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kern="0" smtClean="0">
                <a:solidFill>
                  <a:srgbClr val="00B050"/>
                </a:solidFill>
              </a:rPr>
              <a:t>L.O: To learn the form &amp; use of infinitive expressions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b="1" kern="0" smtClean="0">
                <a:solidFill>
                  <a:srgbClr val="7030A0"/>
                </a:solidFill>
              </a:rPr>
              <a:t>TOMAR </a:t>
            </a:r>
            <a:r>
              <a:rPr lang="es-ES_tradnl" altLang="en-US" b="1" u="sng" kern="0" smtClean="0">
                <a:solidFill>
                  <a:srgbClr val="7030A0"/>
                </a:solidFill>
              </a:rPr>
              <a:t>Quiz 3: Capitulo 4</a:t>
            </a:r>
            <a:endParaRPr lang="es-ES_tradnl" altLang="en-US" kern="0" smtClean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</a:pPr>
            <a:r>
              <a:rPr lang="es-ES_tradnl" altLang="en-US" kern="0" smtClean="0"/>
              <a:t>Copia y completa: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Yo _________ dos mascotas.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¿________ tú mascotas también?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Los alumnos ______ a la tienda después de las clases. (ir)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Raúl y yo ________ a casa de nuestros abuelos. (ir)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157965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Expresiones con el infinitivo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715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b="1" dirty="0" err="1" smtClean="0"/>
              <a:t>infinitive</a:t>
            </a:r>
            <a:r>
              <a:rPr lang="es-ES_tradnl" altLang="en-US" b="1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has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ending</a:t>
            </a:r>
            <a:r>
              <a:rPr lang="es-ES_tradnl" altLang="en-US" dirty="0" smtClean="0"/>
              <a:t> –AR</a:t>
            </a:r>
            <a:r>
              <a:rPr lang="es-ES_tradnl" altLang="en-US" dirty="0"/>
              <a:t>, -ER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–IR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times,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placed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-¿Qué </a:t>
            </a:r>
            <a:r>
              <a:rPr lang="es-ES_tradnl" altLang="en-US" b="1" dirty="0">
                <a:solidFill>
                  <a:srgbClr val="0066FF"/>
                </a:solidFill>
              </a:rPr>
              <a:t>desean</a:t>
            </a:r>
            <a:r>
              <a:rPr lang="es-ES_tradnl" altLang="en-US" dirty="0"/>
              <a:t> ustedes </a:t>
            </a:r>
            <a:r>
              <a:rPr lang="es-ES_tradnl" altLang="en-US" b="1" dirty="0">
                <a:solidFill>
                  <a:schemeClr val="folHlink"/>
                </a:solidFill>
              </a:rPr>
              <a:t>tomar</a:t>
            </a:r>
            <a:r>
              <a:rPr lang="es-ES_tradnl" altLang="en-US" dirty="0"/>
              <a:t>?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>
                <a:solidFill>
                  <a:srgbClr val="0066FF"/>
                </a:solidFill>
              </a:rPr>
              <a:t>Debes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estudiar</a:t>
            </a:r>
            <a:r>
              <a:rPr lang="es-ES_tradnl" altLang="en-US" dirty="0"/>
              <a:t> y </a:t>
            </a:r>
            <a:r>
              <a:rPr lang="es-ES_tradnl" altLang="en-US" b="1" dirty="0">
                <a:solidFill>
                  <a:schemeClr val="folHlink"/>
                </a:solidFill>
              </a:rPr>
              <a:t>aprender</a:t>
            </a:r>
            <a:r>
              <a:rPr lang="es-ES_tradnl" altLang="en-US" dirty="0"/>
              <a:t> más.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-Yo </a:t>
            </a:r>
            <a:r>
              <a:rPr lang="es-ES_tradnl" altLang="en-US" b="1" dirty="0">
                <a:solidFill>
                  <a:srgbClr val="0066FF"/>
                </a:solidFill>
              </a:rPr>
              <a:t>quiero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una hamburguesa.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5334000" y="4114800"/>
            <a:ext cx="2286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2362200" y="4114800"/>
            <a:ext cx="38100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1295400" y="4724400"/>
            <a:ext cx="304800" cy="3048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 flipV="1">
            <a:off x="5029200" y="4648200"/>
            <a:ext cx="228600" cy="457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429000" y="4648200"/>
            <a:ext cx="6858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143000" y="4114800"/>
            <a:ext cx="16002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0066FF"/>
                </a:solidFill>
              </a:rPr>
              <a:t>Conjugated</a:t>
            </a:r>
            <a:endParaRPr lang="es-ES_tradnl" altLang="en-US" b="1" dirty="0" smtClean="0">
              <a:solidFill>
                <a:srgbClr val="0066FF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altLang="en-US" b="1" dirty="0" smtClean="0">
                <a:solidFill>
                  <a:srgbClr val="0066FF"/>
                </a:solidFill>
              </a:rPr>
              <a:t>         </a:t>
            </a:r>
            <a:r>
              <a:rPr lang="es-ES_tradnl" altLang="en-US" b="1" dirty="0" err="1" smtClean="0">
                <a:solidFill>
                  <a:srgbClr val="0066FF"/>
                </a:solidFill>
              </a:rPr>
              <a:t>verb</a:t>
            </a:r>
            <a:endParaRPr lang="es-ES_tradnl" altLang="en-US" b="1" dirty="0">
              <a:solidFill>
                <a:srgbClr val="0066FF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311650" y="4083050"/>
            <a:ext cx="140335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99CC00"/>
                </a:solidFill>
              </a:rPr>
              <a:t>Infinitive</a:t>
            </a:r>
            <a:r>
              <a:rPr lang="es-ES_tradnl" altLang="en-US" b="1" dirty="0" smtClean="0">
                <a:solidFill>
                  <a:srgbClr val="99CC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99CC00"/>
                </a:solidFill>
              </a:rPr>
              <a:t>verb</a:t>
            </a:r>
            <a:endParaRPr lang="es-ES_tradnl" altLang="en-US" b="1" dirty="0">
              <a:solidFill>
                <a:srgbClr val="99CC00"/>
              </a:solidFill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 flipV="1">
            <a:off x="228600" y="5105400"/>
            <a:ext cx="1752600" cy="990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228600" y="4495800"/>
            <a:ext cx="1295400" cy="609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3962400" y="4953000"/>
            <a:ext cx="4038600" cy="1219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 flipV="1">
            <a:off x="5486400" y="4572000"/>
            <a:ext cx="2514600" cy="3810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26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915400" cy="6400800"/>
          </a:xfrm>
        </p:spPr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s-ES_tradnl" altLang="en-US" dirty="0" err="1" smtClean="0"/>
              <a:t>Some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that</a:t>
            </a:r>
            <a:r>
              <a:rPr lang="es-ES_tradnl" altLang="en-US" dirty="0" smtClean="0"/>
              <a:t> 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are: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/>
              <a:t>Tener que-</a:t>
            </a:r>
            <a:r>
              <a:rPr lang="es-ES_tradnl" altLang="en-US" dirty="0"/>
              <a:t>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-ir a-</a:t>
            </a:r>
            <a:r>
              <a:rPr lang="es-ES_tradnl" altLang="en-US" i="1" dirty="0"/>
              <a:t> to </a:t>
            </a:r>
            <a:r>
              <a:rPr lang="es-ES_tradnl" altLang="en-US" i="1" dirty="0" err="1"/>
              <a:t>go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-acabar de-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just</a:t>
            </a:r>
            <a:r>
              <a:rPr lang="es-ES_tradnl" altLang="en-US" i="1" dirty="0"/>
              <a:t> (done </a:t>
            </a:r>
            <a:r>
              <a:rPr lang="es-ES_tradnl" altLang="en-US" i="1" dirty="0" err="1"/>
              <a:t>something</a:t>
            </a:r>
            <a:r>
              <a:rPr lang="es-ES_tradnl" altLang="en-US" i="1" dirty="0"/>
              <a:t>)</a:t>
            </a:r>
          </a:p>
          <a:p>
            <a:pPr marL="609600" indent="-609600">
              <a:buFontTx/>
              <a:buNone/>
            </a:pP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que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algo. 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Voy</a:t>
            </a:r>
            <a:r>
              <a:rPr lang="es-ES_tradnl" altLang="en-US" dirty="0"/>
              <a:t> a </a:t>
            </a:r>
            <a:r>
              <a:rPr lang="es-ES_tradnl" altLang="en-US" b="1" dirty="0">
                <a:solidFill>
                  <a:schemeClr val="folHlink"/>
                </a:solidFill>
              </a:rPr>
              <a:t>ir</a:t>
            </a:r>
            <a:r>
              <a:rPr lang="es-ES_tradnl" altLang="en-US" dirty="0"/>
              <a:t> a la cafetería.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-Yo no. </a:t>
            </a:r>
            <a:r>
              <a:rPr lang="es-ES_tradnl" altLang="en-US" b="1" dirty="0">
                <a:solidFill>
                  <a:srgbClr val="0066FF"/>
                </a:solidFill>
              </a:rPr>
              <a:t>Acabo</a:t>
            </a:r>
            <a:r>
              <a:rPr lang="es-ES_tradnl" altLang="en-US" dirty="0"/>
              <a:t> de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y no 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hambre.</a:t>
            </a:r>
          </a:p>
        </p:txBody>
      </p:sp>
    </p:spTree>
    <p:extLst>
      <p:ext uri="{BB962C8B-B14F-4D97-AF65-F5344CB8AC3E}">
        <p14:creationId xmlns:p14="http://schemas.microsoft.com/office/powerpoint/2010/main" val="328592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1524000"/>
          </a:xfrm>
        </p:spPr>
        <p:txBody>
          <a:bodyPr/>
          <a:lstStyle/>
          <a:p>
            <a:r>
              <a:rPr lang="en-US" dirty="0" smtClean="0"/>
              <a:t>TEXTBOOK</a:t>
            </a:r>
          </a:p>
          <a:p>
            <a:pPr lvl="1"/>
            <a:r>
              <a:rPr lang="en-US" dirty="0" smtClean="0"/>
              <a:t>COPIA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11</a:t>
            </a:r>
            <a:r>
              <a:rPr lang="en-US" dirty="0" smtClean="0"/>
              <a:t> p. </a:t>
            </a:r>
            <a:r>
              <a:rPr lang="en-US" smtClean="0"/>
              <a:t>141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95300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29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" y="22860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 smtClean="0"/>
              <a:t>WORKBOOK:</a:t>
            </a:r>
          </a:p>
          <a:p>
            <a:pPr lvl="1"/>
            <a:r>
              <a:rPr lang="en-US" altLang="en-US" kern="0" dirty="0" err="1" smtClean="0"/>
              <a:t>Completa</a:t>
            </a:r>
            <a:r>
              <a:rPr lang="en-US" altLang="en-US" kern="0" dirty="0" smtClean="0"/>
              <a:t> p. 4.14-4.15</a:t>
            </a:r>
          </a:p>
          <a:p>
            <a:pPr marL="457200" lvl="1" indent="0">
              <a:buFontTx/>
              <a:buNone/>
            </a:pPr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427960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22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2016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7630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>
                <a:solidFill>
                  <a:srgbClr val="FF0000"/>
                </a:solidFill>
              </a:rPr>
              <a:t>Propósito C</a:t>
            </a:r>
            <a:r>
              <a:rPr lang="es-ES_tradnl" altLang="en-US" sz="3000" dirty="0" smtClean="0">
                <a:solidFill>
                  <a:srgbClr val="FF0000"/>
                </a:solidFill>
              </a:rPr>
              <a:t>:</a:t>
            </a:r>
            <a:r>
              <a:rPr lang="es-ES_tradnl" altLang="en-US" sz="3000" dirty="0" smtClean="0"/>
              <a:t>¿Cómo celebran la Navidad en </a:t>
            </a:r>
            <a:r>
              <a:rPr lang="es-ES_tradnl" altLang="en-US" sz="3000" dirty="0" err="1" smtClean="0"/>
              <a:t>Mexico</a:t>
            </a:r>
            <a:r>
              <a:rPr lang="es-ES_tradnl" altLang="en-US" sz="3000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about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christmas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traditions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in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Mexico</a:t>
            </a:r>
            <a:endParaRPr lang="es-ES_tradnl" altLang="en-US" sz="3000" i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sz="3000" dirty="0"/>
              <a:t>Mirar el video </a:t>
            </a:r>
            <a:r>
              <a:rPr lang="es-ES_tradnl" altLang="en-US" sz="3000" u="sng" dirty="0" smtClean="0"/>
              <a:t>Las posadas: Christmas in </a:t>
            </a:r>
            <a:r>
              <a:rPr lang="es-ES_tradnl" altLang="en-US" sz="3000" u="sng" dirty="0" err="1" smtClean="0"/>
              <a:t>Mexico</a:t>
            </a:r>
            <a:endParaRPr lang="es-ES_tradnl" altLang="en-US" sz="3000" u="sng" dirty="0"/>
          </a:p>
          <a:p>
            <a:pPr>
              <a:lnSpc>
                <a:spcPct val="90000"/>
              </a:lnSpc>
            </a:pPr>
            <a:r>
              <a:rPr lang="es-ES_tradnl" altLang="en-US" sz="3000" dirty="0"/>
              <a:t>Mientras miras el video, completa el paquete </a:t>
            </a:r>
            <a:r>
              <a:rPr lang="es-ES_tradnl" altLang="en-US" sz="3000" u="sng" dirty="0" smtClean="0"/>
              <a:t>Las posadas: Christmas in </a:t>
            </a:r>
            <a:r>
              <a:rPr lang="es-ES_tradnl" altLang="en-US" sz="3000" u="sng" dirty="0" err="1" smtClean="0"/>
              <a:t>Mexico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Activity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packets</a:t>
            </a:r>
            <a:endParaRPr lang="es-ES_tradnl" altLang="en-US" sz="3000" u="sng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smtClean="0">
                <a:solidFill>
                  <a:srgbClr val="FF0000"/>
                </a:solidFill>
              </a:rPr>
              <a:t>Tarea </a:t>
            </a:r>
            <a:r>
              <a:rPr lang="es-ES_tradnl" altLang="en-US" sz="3000">
                <a:solidFill>
                  <a:srgbClr val="FF0000"/>
                </a:solidFill>
              </a:rPr>
              <a:t>C</a:t>
            </a:r>
            <a:r>
              <a:rPr lang="es-ES_tradnl" altLang="en-US" sz="3000" smtClean="0">
                <a:solidFill>
                  <a:srgbClr val="FF0000"/>
                </a:solidFill>
              </a:rPr>
              <a:t>:</a:t>
            </a:r>
            <a:endParaRPr lang="es-ES_tradnl" altLang="en-US" sz="30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3000" dirty="0" err="1" smtClean="0"/>
              <a:t>Finish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packet</a:t>
            </a:r>
            <a:r>
              <a:rPr lang="es-ES_tradnl" altLang="en-US" sz="3000" dirty="0" smtClean="0"/>
              <a:t>, </a:t>
            </a:r>
            <a:r>
              <a:rPr lang="es-ES_tradnl" altLang="en-US" sz="3000" dirty="0" err="1" smtClean="0"/>
              <a:t>must</a:t>
            </a:r>
            <a:r>
              <a:rPr lang="es-ES_tradnl" altLang="en-US" sz="3000" dirty="0" smtClean="0"/>
              <a:t> be </a:t>
            </a:r>
            <a:r>
              <a:rPr lang="es-ES_tradnl" altLang="en-US" sz="3000" dirty="0" err="1" smtClean="0"/>
              <a:t>given</a:t>
            </a:r>
            <a:r>
              <a:rPr lang="es-ES_tradnl" altLang="en-US" sz="3000" dirty="0" smtClean="0"/>
              <a:t> in to me ANYTIME BY TOMORROW!</a:t>
            </a:r>
            <a:endParaRPr lang="es-ES_tradnl" altLang="en-US" sz="3000" dirty="0"/>
          </a:p>
        </p:txBody>
      </p:sp>
    </p:spTree>
    <p:extLst>
      <p:ext uri="{BB962C8B-B14F-4D97-AF65-F5344CB8AC3E}">
        <p14:creationId xmlns:p14="http://schemas.microsoft.com/office/powerpoint/2010/main" val="293484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los </a:t>
            </a:r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6868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2800" u="sng" dirty="0" smtClean="0"/>
              <a:t>Ejercicio 11</a:t>
            </a:r>
            <a:r>
              <a:rPr lang="es-ES_tradnl" altLang="en-US" sz="2800" dirty="0" smtClean="0"/>
              <a:t>; p. </a:t>
            </a:r>
            <a:r>
              <a:rPr lang="es-ES_tradnl" altLang="en-US" sz="2800" smtClean="0"/>
              <a:t>144:</a:t>
            </a: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1. ¿Tienes que estudiar?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2. ¿Tienes que prestar atención cuando la profesora habla?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3. ¿Tienes que leer y escribir mucho en clase?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4. ¿Tienes que llevar uniforme a la escuela?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5. ¿Tienes que recibir notas buenas?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5800" y="1995488"/>
            <a:ext cx="37480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Si, tengo que estudiar.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600200" y="2895600"/>
            <a:ext cx="6680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Si, tengo que prestar atención cuando la </a:t>
            </a:r>
          </a:p>
          <a:p>
            <a:r>
              <a:rPr lang="es-ES_tradnl" altLang="en-US" sz="2800">
                <a:solidFill>
                  <a:srgbClr val="0000FF"/>
                </a:solidFill>
              </a:rPr>
              <a:t>profesora habla.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09600" y="4205288"/>
            <a:ext cx="70945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Si tengo que leer y escribir mucho en clase.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33400" y="5119688"/>
            <a:ext cx="7453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No, no tengo que llevar uniforme a la escuela.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09600" y="6110288"/>
            <a:ext cx="568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Si, tengo que recibir notas buenas.</a:t>
            </a:r>
          </a:p>
        </p:txBody>
      </p:sp>
    </p:spTree>
    <p:extLst>
      <p:ext uri="{BB962C8B-B14F-4D97-AF65-F5344CB8AC3E}">
        <p14:creationId xmlns:p14="http://schemas.microsoft.com/office/powerpoint/2010/main" val="389412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  <p:bldP spid="717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4265</TotalTime>
  <Words>328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Expresiones con el infinitivo</vt:lpstr>
      <vt:lpstr>PowerPoint Presentation</vt:lpstr>
      <vt:lpstr>PowerPoint Presentation</vt:lpstr>
      <vt:lpstr>Me llamo ____________ Clase 701 La fecha es el 22 de diciembre del 2016</vt:lpstr>
      <vt:lpstr>Repaso de los 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8IM La fecha es el 22 de marzo del 2011</dc:title>
  <dc:creator>Helen Zumaeta</dc:creator>
  <cp:lastModifiedBy>Helen Zumaeta</cp:lastModifiedBy>
  <cp:revision>45</cp:revision>
  <cp:lastPrinted>2015-12-04T01:22:33Z</cp:lastPrinted>
  <dcterms:created xsi:type="dcterms:W3CDTF">2011-03-22T16:11:21Z</dcterms:created>
  <dcterms:modified xsi:type="dcterms:W3CDTF">2017-12-07T21:11:41Z</dcterms:modified>
</cp:coreProperties>
</file>